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E6B76-8B95-4AD5-B3A4-2262287259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A1AC52-B6C2-4959-AB92-0CAB1E3BC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C0EF7-A12C-4239-81C3-F59134B95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C365E-4237-413D-8623-955EF7128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0CC6A-3759-481D-B36A-F84018DB7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6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46C7C-0322-409B-AEB2-61339CBF8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01E6EE-9072-4AB6-B730-5A800FDE2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C9050-58C1-4E7D-AFEB-2E12ED825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E6DFE-426B-42C4-BF23-BFF84BF9B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F5534-D9E8-4181-A078-425607F5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74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A1FB4D-73D0-4169-9F1A-60930DC64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A2820-3305-43AE-9D6B-CD95FC2EBF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FE70E-7723-41DA-82E2-11D6025EB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D2041-E1D3-46F6-A170-C0FEF5B0E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BC000-B00B-423C-9F46-F85E2B64E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96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5BF27-0C10-4377-B992-20F7BFF7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E418-B89E-4967-8223-CDF55CCD3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B6625-3847-49DE-B1C2-2B5612AA1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86FB9-A868-41B1-9A5F-3D14AB033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DE5C7-8C4B-4301-AB05-B3241E546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377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17862-6E3B-4DBB-991C-ABF3748D3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FD2B8-7B88-4FFF-A8F9-74077F9ED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221B5-A99A-4DEA-9D25-0BE8353CA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0C10C-4E4C-43C4-A7EE-5E735A9E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3FB-DB00-49C2-87B9-52B37D9F2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4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DCCB-AFE9-4AA5-ABC9-2A1ACAADE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B34D5-DE21-4B04-B746-22AD90AEB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7AFBF-FAE4-4741-99F4-5CEED8D42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1EE9C-4D39-4AD5-B285-B204FC012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EB2EA-D400-46AD-AE47-6BC9A63A4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A75535-3C9E-4D69-9A87-25DFF3B42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72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45A5F-1A18-4D37-8E16-97110147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CC291-4515-45FC-A34A-C0BFFF876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563DE2-F87B-4378-867D-3AE0D2592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67D4E1-596C-489A-A319-E7EBE0F3FF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9C2E8F-212D-4B5B-AC5A-F30BB1AC78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06F05B-F947-484F-8BA0-77220867A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33E2C-BB2E-4F9F-9B9F-54EDAA88C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226F6-D7F1-45CE-98E5-EB070F9F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5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FA4D5-49AA-441E-871B-53CE9F41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7DE619-6290-466E-91FF-19C3B51F3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2431AE-7749-4D79-BDF0-FA1DBFD6D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8391C-AC54-4AA3-ABB8-52C9DFC17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9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10D824-6A12-46CA-9DCC-074DC8CB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CE1040-6D9E-497C-8F24-4D160DD12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D4E59F-03F6-4E85-AFFA-8C6FBA422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60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8DAE3-34E3-47F4-9BB9-27935FC9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922AD-0B22-46EE-88FF-607CF8EA2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CA58A-FBE3-4CE7-AA37-692D06E43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A5A22-522E-4DAE-8481-683D54F48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8C4BBD-CB3D-4E18-B9FC-9C984DED9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D32A1-A3A3-4FD8-9885-603DCFF8D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20D0B-3F83-46B7-92DD-4B62A0C29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D46546-6A9B-43A2-A55F-AE9038CD1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51571-2095-4204-B50D-F0736A910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6A199-DDCE-4742-B894-E1DD8FF98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F84A7-2D8F-4FF0-A86C-EF3CB2DF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6D5E3-92D3-4A05-B2B0-A75D93CC4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0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BD92E6-E307-466A-8768-4FEFED270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FFB517-81B1-42EA-815E-52EE04288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4834B-AB72-4840-95D8-465A305F1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FC44A-973B-4020-9527-BE024F3B4733}" type="datetimeFigureOut">
              <a:rPr lang="en-US" smtClean="0"/>
              <a:t>17-Jan-19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85CBC0-36E6-4B3E-A9AA-168E91E29B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A3026-7BEE-4702-A7AF-BABB07A83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EFFE9-F927-4C2A-A0C5-F962863A7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47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2.png"/><Relationship Id="rId7" Type="http://schemas.openxmlformats.org/officeDocument/2006/relationships/image" Target="../media/image16.png"/><Relationship Id="rId12" Type="http://schemas.openxmlformats.org/officeDocument/2006/relationships/image" Target="../media/image3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jpe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6EE54C-6310-49D2-BAEB-F649A113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3" y="3458232"/>
            <a:ext cx="2731307" cy="26918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13171E5-190F-4BDB-9C09-A2173C32D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372" y="1659391"/>
            <a:ext cx="9710670" cy="2387600"/>
          </a:xfrm>
        </p:spPr>
        <p:txBody>
          <a:bodyPr>
            <a:normAutofit/>
          </a:bodyPr>
          <a:lstStyle/>
          <a:p>
            <a:r>
              <a:rPr lang="en-US" sz="4000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TỔNG QUAN DỰ ÁN: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“XÂY DỰNG HỆ THỐNG GIẢI TRÌNH GỖ HỢP PHÁP - HAWA DDS”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38ABC-407C-4C4B-80C8-F24C7CE6D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993" y="4565934"/>
            <a:ext cx="9144000" cy="1098751"/>
          </a:xfrm>
        </p:spPr>
        <p:txBody>
          <a:bodyPr/>
          <a:lstStyle/>
          <a:p>
            <a:r>
              <a:rPr lang="en-US" dirty="0"/>
              <a:t>Presented by: Mr. </a:t>
            </a:r>
            <a:r>
              <a:rPr lang="en-US" dirty="0" err="1"/>
              <a:t>Huỳnh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Hạnh</a:t>
            </a:r>
            <a:endParaRPr lang="en-US" dirty="0"/>
          </a:p>
          <a:p>
            <a:r>
              <a:rPr lang="en-US" dirty="0" err="1"/>
              <a:t>Giám</a:t>
            </a:r>
            <a:r>
              <a:rPr lang="en-US" dirty="0"/>
              <a:t> </a:t>
            </a:r>
            <a:r>
              <a:rPr lang="en-US" dirty="0" err="1"/>
              <a:t>đốc</a:t>
            </a:r>
            <a:r>
              <a:rPr lang="en-US" dirty="0"/>
              <a:t> </a:t>
            </a:r>
            <a:r>
              <a:rPr lang="en-US" dirty="0" err="1"/>
              <a:t>Dự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- Project Director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77B5CE-E4FD-42EA-8948-FB900EEAA6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522" r="-1"/>
          <a:stretch/>
        </p:blipFill>
        <p:spPr>
          <a:xfrm>
            <a:off x="0" y="0"/>
            <a:ext cx="12192000" cy="179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07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Káº¿t quáº£ hÃ¬nh áº£nh cho hawa logo">
            <a:extLst>
              <a:ext uri="{FF2B5EF4-FFF2-40B4-BE49-F238E27FC236}">
                <a16:creationId xmlns:a16="http://schemas.microsoft.com/office/drawing/2014/main" id="{895F4125-2D3F-4E02-8329-AADFA6197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30868" r="10603" b="31207"/>
          <a:stretch/>
        </p:blipFill>
        <p:spPr bwMode="auto">
          <a:xfrm>
            <a:off x="270651" y="1895850"/>
            <a:ext cx="2296776" cy="114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896B24-593B-4E2C-87DF-39FA4F53F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22"/>
            <a:ext cx="10515600" cy="587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XÂY DỰNG ĐỘ TIN CẬY QUỐC TẾ CHO HỆ THỐNG</a:t>
            </a:r>
          </a:p>
        </p:txBody>
      </p:sp>
      <p:pic>
        <p:nvPicPr>
          <p:cNvPr id="1026" name="Picture 2" descr="Káº¿t quáº£ hÃ¬nh áº£nh cho NEPCON">
            <a:extLst>
              <a:ext uri="{FF2B5EF4-FFF2-40B4-BE49-F238E27FC236}">
                <a16:creationId xmlns:a16="http://schemas.microsoft.com/office/drawing/2014/main" id="{2CEB6803-1F03-428F-80FD-F717BF6EC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" y="4201112"/>
            <a:ext cx="2571523" cy="169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áº¿t quáº£ hÃ¬nh áº£nh cho fao logo">
            <a:extLst>
              <a:ext uri="{FF2B5EF4-FFF2-40B4-BE49-F238E27FC236}">
                <a16:creationId xmlns:a16="http://schemas.microsoft.com/office/drawing/2014/main" id="{30E78D94-5742-4155-ABCF-E01D0049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08" y="3178793"/>
            <a:ext cx="1628095" cy="164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9526EB-41F3-4A98-BDDD-21F729EFB4F7}"/>
              </a:ext>
            </a:extLst>
          </p:cNvPr>
          <p:cNvGrpSpPr/>
          <p:nvPr/>
        </p:nvGrpSpPr>
        <p:grpSpPr>
          <a:xfrm>
            <a:off x="9528499" y="976529"/>
            <a:ext cx="2452533" cy="5210244"/>
            <a:chOff x="9528499" y="976529"/>
            <a:chExt cx="2452533" cy="521024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B8D61C4-410F-4CB0-A9B2-89D5061EE063}"/>
                </a:ext>
              </a:extLst>
            </p:cNvPr>
            <p:cNvGrpSpPr/>
            <p:nvPr/>
          </p:nvGrpSpPr>
          <p:grpSpPr>
            <a:xfrm>
              <a:off x="9528499" y="2549242"/>
              <a:ext cx="2452533" cy="1513350"/>
              <a:chOff x="3881931" y="1340814"/>
              <a:chExt cx="2677536" cy="1647369"/>
            </a:xfrm>
          </p:grpSpPr>
          <p:pic>
            <p:nvPicPr>
              <p:cNvPr id="1036" name="Picture 12" descr="Káº¿t quáº£ hÃ¬nh áº£nh cho business community icon">
                <a:extLst>
                  <a:ext uri="{FF2B5EF4-FFF2-40B4-BE49-F238E27FC236}">
                    <a16:creationId xmlns:a16="http://schemas.microsoft.com/office/drawing/2014/main" id="{CF20AF75-65D2-4A32-B0A7-ABE549BAAB6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197" t="30681"/>
              <a:stretch/>
            </p:blipFill>
            <p:spPr bwMode="auto">
              <a:xfrm>
                <a:off x="3881931" y="1465943"/>
                <a:ext cx="1952812" cy="13555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4" descr="Káº¿t quáº£ hÃ¬nh áº£nh cho VIETNAM MAP">
                <a:extLst>
                  <a:ext uri="{FF2B5EF4-FFF2-40B4-BE49-F238E27FC236}">
                    <a16:creationId xmlns:a16="http://schemas.microsoft.com/office/drawing/2014/main" id="{F25BC38D-C37D-42AC-9924-020455F56B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85167">
                <a:off x="5493841" y="1340814"/>
                <a:ext cx="1065626" cy="16473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8" name="Picture 14" descr="Káº¿t quáº£ hÃ¬nh áº£nh cho world flags">
              <a:extLst>
                <a:ext uri="{FF2B5EF4-FFF2-40B4-BE49-F238E27FC236}">
                  <a16:creationId xmlns:a16="http://schemas.microsoft.com/office/drawing/2014/main" id="{FDB07338-CB4B-4A08-BFDB-95BC852450F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8" t="4044" b="-207"/>
            <a:stretch/>
          </p:blipFill>
          <p:spPr bwMode="auto">
            <a:xfrm>
              <a:off x="9644511" y="4411835"/>
              <a:ext cx="1774191" cy="1774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Ã¬nh áº£nh cÃ³ liÃªn quan">
              <a:extLst>
                <a:ext uri="{FF2B5EF4-FFF2-40B4-BE49-F238E27FC236}">
                  <a16:creationId xmlns:a16="http://schemas.microsoft.com/office/drawing/2014/main" id="{B949EB52-664A-4DD1-A8FD-0F007B0A53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57" t="13521" r="11955" b="11736"/>
            <a:stretch/>
          </p:blipFill>
          <p:spPr bwMode="auto">
            <a:xfrm>
              <a:off x="9689125" y="976529"/>
              <a:ext cx="1544743" cy="1517404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Arrow: Striped Right 12">
            <a:extLst>
              <a:ext uri="{FF2B5EF4-FFF2-40B4-BE49-F238E27FC236}">
                <a16:creationId xmlns:a16="http://schemas.microsoft.com/office/drawing/2014/main" id="{558FDD71-8294-4609-B121-22A981AF605C}"/>
              </a:ext>
            </a:extLst>
          </p:cNvPr>
          <p:cNvSpPr/>
          <p:nvPr/>
        </p:nvSpPr>
        <p:spPr>
          <a:xfrm rot="10800000">
            <a:off x="7508383" y="1645471"/>
            <a:ext cx="1563630" cy="942817"/>
          </a:xfrm>
          <a:prstGeom prst="striped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5BCCCD-3428-48CF-BC41-9EE3C69AFD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426" y="828097"/>
            <a:ext cx="1808850" cy="175567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B901467-068F-494E-A5AC-503DC091B76B}"/>
              </a:ext>
            </a:extLst>
          </p:cNvPr>
          <p:cNvGrpSpPr/>
          <p:nvPr/>
        </p:nvGrpSpPr>
        <p:grpSpPr>
          <a:xfrm>
            <a:off x="3432762" y="3744604"/>
            <a:ext cx="3453795" cy="1554700"/>
            <a:chOff x="3432762" y="3744604"/>
            <a:chExt cx="3453795" cy="1554700"/>
          </a:xfrm>
        </p:grpSpPr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06A607C4-D7CD-454C-8352-CABDE2AEA6EE}"/>
                </a:ext>
              </a:extLst>
            </p:cNvPr>
            <p:cNvSpPr/>
            <p:nvPr/>
          </p:nvSpPr>
          <p:spPr>
            <a:xfrm>
              <a:off x="3432762" y="4094809"/>
              <a:ext cx="1049086" cy="58791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32" name="Picture 8" descr="Káº¿t quáº£ hÃ¬nh áº£nh cho credibility icon">
              <a:extLst>
                <a:ext uri="{FF2B5EF4-FFF2-40B4-BE49-F238E27FC236}">
                  <a16:creationId xmlns:a16="http://schemas.microsoft.com/office/drawing/2014/main" id="{9A0EE75F-7ED5-4306-AD13-16ACE54888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9157" y="3744604"/>
              <a:ext cx="2267400" cy="1554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8" name="Picture 24" descr="Káº¿t quáº£ hÃ¬nh áº£nh cho foundation icon">
            <a:extLst>
              <a:ext uri="{FF2B5EF4-FFF2-40B4-BE49-F238E27FC236}">
                <a16:creationId xmlns:a16="http://schemas.microsoft.com/office/drawing/2014/main" id="{CB6CFE39-051D-428D-9E3A-8ABD31474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8" t="54901" r="10208"/>
          <a:stretch/>
        </p:blipFill>
        <p:spPr bwMode="auto">
          <a:xfrm>
            <a:off x="4615311" y="2701733"/>
            <a:ext cx="2159080" cy="106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41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2DB0-3395-466A-9189-B5A59C072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9202" y="101052"/>
            <a:ext cx="9002062" cy="5879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7 NGUYÊN TẮC CỐT LÕI CỦA HỆ THỐNG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32591-B523-4E13-8347-3740C0C75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934" y="2437282"/>
            <a:ext cx="1938778" cy="188178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12AB0E-67EC-4352-A8C3-7CE60D1A25D5}"/>
              </a:ext>
            </a:extLst>
          </p:cNvPr>
          <p:cNvGrpSpPr/>
          <p:nvPr/>
        </p:nvGrpSpPr>
        <p:grpSpPr>
          <a:xfrm>
            <a:off x="1874055" y="609197"/>
            <a:ext cx="3049122" cy="2099735"/>
            <a:chOff x="2027516" y="722080"/>
            <a:chExt cx="3049122" cy="209973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604F325-9B87-4307-9E9F-A845C0F9D8FA}"/>
                </a:ext>
              </a:extLst>
            </p:cNvPr>
            <p:cNvGrpSpPr/>
            <p:nvPr/>
          </p:nvGrpSpPr>
          <p:grpSpPr>
            <a:xfrm>
              <a:off x="2027516" y="722080"/>
              <a:ext cx="2557612" cy="1986679"/>
              <a:chOff x="2332153" y="851063"/>
              <a:chExt cx="2557612" cy="198667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0AE944EB-EBE8-4F62-8065-3DAFCBDA7A50}"/>
                  </a:ext>
                </a:extLst>
              </p:cNvPr>
              <p:cNvGrpSpPr/>
              <p:nvPr/>
            </p:nvGrpSpPr>
            <p:grpSpPr>
              <a:xfrm>
                <a:off x="2695606" y="851063"/>
                <a:ext cx="2194159" cy="1523362"/>
                <a:chOff x="2438986" y="817264"/>
                <a:chExt cx="2477429" cy="1841160"/>
              </a:xfrm>
            </p:grpSpPr>
            <p:pic>
              <p:nvPicPr>
                <p:cNvPr id="2050" name="Picture 2" descr="Káº¿t quáº£ hÃ¬nh áº£nh cho cyber security ICON">
                  <a:extLst>
                    <a:ext uri="{FF2B5EF4-FFF2-40B4-BE49-F238E27FC236}">
                      <a16:creationId xmlns:a16="http://schemas.microsoft.com/office/drawing/2014/main" id="{805CEF6C-8293-4532-BB47-78F9653AD4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38986" y="817264"/>
                  <a:ext cx="1744484" cy="174448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52" name="Picture 4" descr="HÃ¬nh áº£nh cÃ³ liÃªn quan">
                  <a:extLst>
                    <a:ext uri="{FF2B5EF4-FFF2-40B4-BE49-F238E27FC236}">
                      <a16:creationId xmlns:a16="http://schemas.microsoft.com/office/drawing/2014/main" id="{889BF7F0-C498-4E82-A4B8-9BF62F8D66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775941" y="1517950"/>
                  <a:ext cx="1140474" cy="11404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10BDB7-8356-4A77-89AA-2B1CDBEDF0BC}"/>
                  </a:ext>
                </a:extLst>
              </p:cNvPr>
              <p:cNvSpPr txBox="1"/>
              <p:nvPr/>
            </p:nvSpPr>
            <p:spPr>
              <a:xfrm>
                <a:off x="2332153" y="2314522"/>
                <a:ext cx="23202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/>
                  <a:t>Bảo</a:t>
                </a:r>
                <a:r>
                  <a:rPr lang="en-US" sz="1400" dirty="0"/>
                  <a:t> </a:t>
                </a:r>
                <a:r>
                  <a:rPr lang="en-US" sz="1400" dirty="0" err="1"/>
                  <a:t>mật</a:t>
                </a:r>
                <a:r>
                  <a:rPr lang="en-US" sz="1400" dirty="0"/>
                  <a:t> </a:t>
                </a:r>
                <a:r>
                  <a:rPr lang="en-US" sz="1400" dirty="0" err="1"/>
                  <a:t>thông</a:t>
                </a:r>
                <a:r>
                  <a:rPr lang="en-US" sz="1400" dirty="0"/>
                  <a:t> tin</a:t>
                </a:r>
              </a:p>
              <a:p>
                <a:pPr algn="ctr"/>
                <a:r>
                  <a:rPr lang="en-US" sz="1400" dirty="0"/>
                  <a:t>Information security</a:t>
                </a:r>
              </a:p>
            </p:txBody>
          </p:sp>
        </p:grp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C666DEC2-E056-4AE2-A160-F97B8DD1E53A}"/>
                </a:ext>
              </a:extLst>
            </p:cNvPr>
            <p:cNvSpPr/>
            <p:nvPr/>
          </p:nvSpPr>
          <p:spPr>
            <a:xfrm rot="12874604">
              <a:off x="4426218" y="2308586"/>
              <a:ext cx="650420" cy="513229"/>
            </a:xfrm>
            <a:prstGeom prst="rightArrow">
              <a:avLst/>
            </a:prstGeom>
            <a:solidFill>
              <a:srgbClr val="F7080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8F3445-284D-477C-81E7-ED8F8E4CB027}"/>
              </a:ext>
            </a:extLst>
          </p:cNvPr>
          <p:cNvGrpSpPr/>
          <p:nvPr/>
        </p:nvGrpSpPr>
        <p:grpSpPr>
          <a:xfrm>
            <a:off x="1291805" y="2886269"/>
            <a:ext cx="3345816" cy="1461438"/>
            <a:chOff x="1325604" y="2874178"/>
            <a:chExt cx="3345816" cy="14614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85F3FAA-732D-4B25-9082-812836D5E0C7}"/>
                </a:ext>
              </a:extLst>
            </p:cNvPr>
            <p:cNvGrpSpPr/>
            <p:nvPr/>
          </p:nvGrpSpPr>
          <p:grpSpPr>
            <a:xfrm>
              <a:off x="1325604" y="2874178"/>
              <a:ext cx="2913468" cy="1461438"/>
              <a:chOff x="1603339" y="3021792"/>
              <a:chExt cx="2913468" cy="1461438"/>
            </a:xfrm>
          </p:grpSpPr>
          <p:pic>
            <p:nvPicPr>
              <p:cNvPr id="7" name="Picture 2" descr="Hình ảnh có liên quan">
                <a:extLst>
                  <a:ext uri="{FF2B5EF4-FFF2-40B4-BE49-F238E27FC236}">
                    <a16:creationId xmlns:a16="http://schemas.microsoft.com/office/drawing/2014/main" id="{27FF967A-3C5B-4B9C-A15D-CD4F967957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339" y="3021792"/>
                <a:ext cx="2320221" cy="14614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5D5154D-9146-4C35-81FD-19CD9981B8DD}"/>
                  </a:ext>
                </a:extLst>
              </p:cNvPr>
              <p:cNvSpPr txBox="1"/>
              <p:nvPr/>
            </p:nvSpPr>
            <p:spPr>
              <a:xfrm>
                <a:off x="2648750" y="3910855"/>
                <a:ext cx="1868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Minh </a:t>
                </a:r>
                <a:r>
                  <a:rPr lang="en-US" sz="1400" dirty="0" err="1"/>
                  <a:t>bạch</a:t>
                </a:r>
                <a:endParaRPr lang="en-US" sz="1400" dirty="0"/>
              </a:p>
              <a:p>
                <a:pPr algn="ctr"/>
                <a:r>
                  <a:rPr lang="en-US" sz="1400" dirty="0"/>
                  <a:t>Transparency</a:t>
                </a:r>
              </a:p>
            </p:txBody>
          </p:sp>
        </p:grpSp>
        <p:sp>
          <p:nvSpPr>
            <p:cNvPr id="34" name="Arrow: Right 33">
              <a:extLst>
                <a:ext uri="{FF2B5EF4-FFF2-40B4-BE49-F238E27FC236}">
                  <a16:creationId xmlns:a16="http://schemas.microsoft.com/office/drawing/2014/main" id="{86B66F1E-B319-4FA9-BA6E-AAB0F1B551ED}"/>
                </a:ext>
              </a:extLst>
            </p:cNvPr>
            <p:cNvSpPr/>
            <p:nvPr/>
          </p:nvSpPr>
          <p:spPr>
            <a:xfrm rot="10800000">
              <a:off x="3980624" y="3295819"/>
              <a:ext cx="690796" cy="513229"/>
            </a:xfrm>
            <a:prstGeom prst="rightArrow">
              <a:avLst/>
            </a:prstGeom>
            <a:solidFill>
              <a:srgbClr val="7F158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6D93278-F3F5-4B57-87A2-B0BC4B2D690B}"/>
              </a:ext>
            </a:extLst>
          </p:cNvPr>
          <p:cNvGrpSpPr/>
          <p:nvPr/>
        </p:nvGrpSpPr>
        <p:grpSpPr>
          <a:xfrm>
            <a:off x="2102958" y="4510948"/>
            <a:ext cx="2797148" cy="2173389"/>
            <a:chOff x="2102958" y="4510948"/>
            <a:chExt cx="2797148" cy="217338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A38029-ED64-49B7-BE0D-23943E8E8F87}"/>
                </a:ext>
              </a:extLst>
            </p:cNvPr>
            <p:cNvGrpSpPr/>
            <p:nvPr/>
          </p:nvGrpSpPr>
          <p:grpSpPr>
            <a:xfrm>
              <a:off x="2102958" y="4510948"/>
              <a:ext cx="2320221" cy="2173389"/>
              <a:chOff x="1676561" y="4335616"/>
              <a:chExt cx="2320221" cy="2173389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1E85686-9172-4429-8F26-45C026808C40}"/>
                  </a:ext>
                </a:extLst>
              </p:cNvPr>
              <p:cNvGrpSpPr/>
              <p:nvPr/>
            </p:nvGrpSpPr>
            <p:grpSpPr>
              <a:xfrm>
                <a:off x="2009794" y="4335616"/>
                <a:ext cx="1733229" cy="1853452"/>
                <a:chOff x="1834097" y="4343670"/>
                <a:chExt cx="2309993" cy="2514330"/>
              </a:xfrm>
            </p:grpSpPr>
            <p:pic>
              <p:nvPicPr>
                <p:cNvPr id="2056" name="Picture 8" descr="HÃ¬nh áº£nh cÃ³ liÃªn quan">
                  <a:extLst>
                    <a:ext uri="{FF2B5EF4-FFF2-40B4-BE49-F238E27FC236}">
                      <a16:creationId xmlns:a16="http://schemas.microsoft.com/office/drawing/2014/main" id="{97D1639C-82DA-4B56-830C-F3814D3D5F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834097" y="4548007"/>
                  <a:ext cx="2309993" cy="230999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" name="Picture 4" descr="Káº¿t quáº£ hÃ¬nh áº£nh cho launch icon">
                  <a:extLst>
                    <a:ext uri="{FF2B5EF4-FFF2-40B4-BE49-F238E27FC236}">
                      <a16:creationId xmlns:a16="http://schemas.microsoft.com/office/drawing/2014/main" id="{1E9E7867-B136-457C-8B84-885BBF8232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09706" y="4343670"/>
                  <a:ext cx="1121488" cy="150983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639A73D-5ACA-43CB-8D2F-3E43D192FD2A}"/>
                  </a:ext>
                </a:extLst>
              </p:cNvPr>
              <p:cNvSpPr txBox="1"/>
              <p:nvPr/>
            </p:nvSpPr>
            <p:spPr>
              <a:xfrm>
                <a:off x="1676561" y="5985785"/>
                <a:ext cx="23202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/>
                  <a:t>Mau </a:t>
                </a:r>
                <a:r>
                  <a:rPr lang="en-US" sz="1400" dirty="0" err="1"/>
                  <a:t>lẹ</a:t>
                </a:r>
                <a:r>
                  <a:rPr lang="en-US" sz="1400" dirty="0"/>
                  <a:t> - </a:t>
                </a:r>
                <a:r>
                  <a:rPr lang="en-US" sz="1400" dirty="0" err="1"/>
                  <a:t>Chính</a:t>
                </a:r>
                <a:r>
                  <a:rPr lang="en-US" sz="1400" dirty="0"/>
                  <a:t> </a:t>
                </a:r>
                <a:r>
                  <a:rPr lang="en-US" sz="1400" dirty="0" err="1"/>
                  <a:t>xác</a:t>
                </a:r>
                <a:endParaRPr lang="en-US" sz="1400" dirty="0"/>
              </a:p>
              <a:p>
                <a:pPr algn="ctr"/>
                <a:r>
                  <a:rPr lang="en-US" sz="1400" dirty="0"/>
                  <a:t>Promptness &amp; Accuracy</a:t>
                </a:r>
              </a:p>
            </p:txBody>
          </p:sp>
        </p:grp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5C604736-6F1A-46A9-9468-D071C820E0EF}"/>
                </a:ext>
              </a:extLst>
            </p:cNvPr>
            <p:cNvSpPr/>
            <p:nvPr/>
          </p:nvSpPr>
          <p:spPr>
            <a:xfrm rot="8543623">
              <a:off x="4252048" y="4516710"/>
              <a:ext cx="648058" cy="513229"/>
            </a:xfrm>
            <a:prstGeom prst="rightArrow">
              <a:avLst/>
            </a:prstGeom>
            <a:solidFill>
              <a:srgbClr val="10116D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27FC9D3-1F80-440B-8166-0126BF32C3D9}"/>
              </a:ext>
            </a:extLst>
          </p:cNvPr>
          <p:cNvGrpSpPr/>
          <p:nvPr/>
        </p:nvGrpSpPr>
        <p:grpSpPr>
          <a:xfrm>
            <a:off x="5170824" y="4720225"/>
            <a:ext cx="1938778" cy="2163175"/>
            <a:chOff x="5170824" y="4720225"/>
            <a:chExt cx="1938778" cy="216317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0F2619E-6BCC-4A3A-81F9-49D216BD5D23}"/>
                </a:ext>
              </a:extLst>
            </p:cNvPr>
            <p:cNvGrpSpPr/>
            <p:nvPr/>
          </p:nvGrpSpPr>
          <p:grpSpPr>
            <a:xfrm>
              <a:off x="5170824" y="5260938"/>
              <a:ext cx="1938778" cy="1622462"/>
              <a:chOff x="7837899" y="1582731"/>
              <a:chExt cx="2422338" cy="2109041"/>
            </a:xfrm>
          </p:grpSpPr>
          <p:pic>
            <p:nvPicPr>
              <p:cNvPr id="2064" name="Picture 16" descr="Káº¿t quáº£ hÃ¬nh áº£nh cho efficiency icon">
                <a:extLst>
                  <a:ext uri="{FF2B5EF4-FFF2-40B4-BE49-F238E27FC236}">
                    <a16:creationId xmlns:a16="http://schemas.microsoft.com/office/drawing/2014/main" id="{585B8485-DF36-4189-B3E6-D5E143D3B2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0453" y="1582731"/>
                <a:ext cx="1881784" cy="1881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2CC83AF-537F-4376-9E91-BBF1D140994C}"/>
                  </a:ext>
                </a:extLst>
              </p:cNvPr>
              <p:cNvSpPr txBox="1"/>
              <p:nvPr/>
            </p:nvSpPr>
            <p:spPr>
              <a:xfrm>
                <a:off x="7837899" y="3251685"/>
                <a:ext cx="2422338" cy="44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Hiệu</a:t>
                </a:r>
                <a:r>
                  <a:rPr lang="en-US" sz="1600" dirty="0"/>
                  <a:t> </a:t>
                </a:r>
                <a:r>
                  <a:rPr lang="en-US" sz="1600" dirty="0" err="1"/>
                  <a:t>quả</a:t>
                </a:r>
                <a:r>
                  <a:rPr lang="en-US" sz="1600" dirty="0"/>
                  <a:t> -Efficiency</a:t>
                </a:r>
              </a:p>
            </p:txBody>
          </p:sp>
        </p:grpSp>
        <p:sp>
          <p:nvSpPr>
            <p:cNvPr id="36" name="Arrow: Right 35">
              <a:extLst>
                <a:ext uri="{FF2B5EF4-FFF2-40B4-BE49-F238E27FC236}">
                  <a16:creationId xmlns:a16="http://schemas.microsoft.com/office/drawing/2014/main" id="{46109E1A-1F89-4EF0-B192-0852F4AAE822}"/>
                </a:ext>
              </a:extLst>
            </p:cNvPr>
            <p:cNvSpPr/>
            <p:nvPr/>
          </p:nvSpPr>
          <p:spPr>
            <a:xfrm rot="5400000">
              <a:off x="5727418" y="4720154"/>
              <a:ext cx="513088" cy="513229"/>
            </a:xfrm>
            <a:prstGeom prst="rightArrow">
              <a:avLst/>
            </a:prstGeom>
            <a:solidFill>
              <a:srgbClr val="01BBF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479BE95-C1DC-47D1-A7A9-FBB83C594C3A}"/>
              </a:ext>
            </a:extLst>
          </p:cNvPr>
          <p:cNvGrpSpPr/>
          <p:nvPr/>
        </p:nvGrpSpPr>
        <p:grpSpPr>
          <a:xfrm>
            <a:off x="7173650" y="544050"/>
            <a:ext cx="3180634" cy="2061489"/>
            <a:chOff x="6993344" y="698598"/>
            <a:chExt cx="3180634" cy="20614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A8A2020-13C5-4108-8DF4-66506531661D}"/>
                </a:ext>
              </a:extLst>
            </p:cNvPr>
            <p:cNvGrpSpPr/>
            <p:nvPr/>
          </p:nvGrpSpPr>
          <p:grpSpPr>
            <a:xfrm>
              <a:off x="7321161" y="698598"/>
              <a:ext cx="2852817" cy="1744486"/>
              <a:chOff x="8004965" y="4125807"/>
              <a:chExt cx="2852817" cy="1744486"/>
            </a:xfrm>
          </p:grpSpPr>
          <p:pic>
            <p:nvPicPr>
              <p:cNvPr id="2066" name="Picture 18" descr="Káº¿t quáº£ hÃ¬nh áº£nh cho benefit icon">
                <a:extLst>
                  <a:ext uri="{FF2B5EF4-FFF2-40B4-BE49-F238E27FC236}">
                    <a16:creationId xmlns:a16="http://schemas.microsoft.com/office/drawing/2014/main" id="{FBF95999-862A-45FA-B1A9-10C7C8CEC82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04965" y="4125807"/>
                <a:ext cx="1881784" cy="17444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C14C52B-5E6D-4C80-AAB5-10D7F3AA4F1E}"/>
                  </a:ext>
                </a:extLst>
              </p:cNvPr>
              <p:cNvSpPr txBox="1"/>
              <p:nvPr/>
            </p:nvSpPr>
            <p:spPr>
              <a:xfrm>
                <a:off x="9229771" y="5261728"/>
                <a:ext cx="162801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Lợi</a:t>
                </a:r>
                <a:r>
                  <a:rPr lang="en-US" sz="1600" dirty="0"/>
                  <a:t> </a:t>
                </a:r>
                <a:r>
                  <a:rPr lang="en-US" sz="1600" dirty="0" err="1"/>
                  <a:t>ích</a:t>
                </a:r>
                <a:endParaRPr lang="en-US" sz="1600" dirty="0"/>
              </a:p>
              <a:p>
                <a:pPr algn="ctr"/>
                <a:r>
                  <a:rPr lang="en-US" sz="1600" dirty="0"/>
                  <a:t>Benefits</a:t>
                </a:r>
              </a:p>
            </p:txBody>
          </p:sp>
        </p:grpSp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974F33B2-C67A-499B-ACBF-C0C16A62D386}"/>
                </a:ext>
              </a:extLst>
            </p:cNvPr>
            <p:cNvSpPr/>
            <p:nvPr/>
          </p:nvSpPr>
          <p:spPr>
            <a:xfrm rot="19339141">
              <a:off x="6993344" y="2246858"/>
              <a:ext cx="656822" cy="513229"/>
            </a:xfrm>
            <a:prstGeom prst="rightArrow">
              <a:avLst/>
            </a:prstGeom>
            <a:solidFill>
              <a:srgbClr val="F067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835AE1D-1B8A-42A3-B466-54F46AFCBCFA}"/>
              </a:ext>
            </a:extLst>
          </p:cNvPr>
          <p:cNvGrpSpPr/>
          <p:nvPr/>
        </p:nvGrpSpPr>
        <p:grpSpPr>
          <a:xfrm>
            <a:off x="7415164" y="2860112"/>
            <a:ext cx="3215594" cy="1715966"/>
            <a:chOff x="7415164" y="2860112"/>
            <a:chExt cx="3215594" cy="17159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A36545C-96FA-4D08-ABE1-4E7F5D84056B}"/>
                </a:ext>
              </a:extLst>
            </p:cNvPr>
            <p:cNvGrpSpPr/>
            <p:nvPr/>
          </p:nvGrpSpPr>
          <p:grpSpPr>
            <a:xfrm>
              <a:off x="8310537" y="2860112"/>
              <a:ext cx="2320221" cy="1715966"/>
              <a:chOff x="5953305" y="745595"/>
              <a:chExt cx="2320221" cy="1715966"/>
            </a:xfrm>
          </p:grpSpPr>
          <p:pic>
            <p:nvPicPr>
              <p:cNvPr id="2062" name="Picture 14" descr="Káº¿t quáº£ hÃ¬nh áº£nh cho balance icon">
                <a:extLst>
                  <a:ext uri="{FF2B5EF4-FFF2-40B4-BE49-F238E27FC236}">
                    <a16:creationId xmlns:a16="http://schemas.microsoft.com/office/drawing/2014/main" id="{3480751F-3055-4EF7-AA61-80D77737D77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13590" y="745595"/>
                <a:ext cx="1549702" cy="12593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02C23A9-7EF5-4209-A425-E675505CE47A}"/>
                  </a:ext>
                </a:extLst>
              </p:cNvPr>
              <p:cNvSpPr txBox="1"/>
              <p:nvPr/>
            </p:nvSpPr>
            <p:spPr>
              <a:xfrm>
                <a:off x="5953305" y="1938341"/>
                <a:ext cx="23202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err="1"/>
                  <a:t>Khách</a:t>
                </a:r>
                <a:r>
                  <a:rPr lang="en-US" sz="1400" dirty="0"/>
                  <a:t> </a:t>
                </a:r>
                <a:r>
                  <a:rPr lang="en-US" sz="1400" dirty="0" err="1"/>
                  <a:t>quan</a:t>
                </a:r>
                <a:r>
                  <a:rPr lang="en-US" sz="1400" dirty="0"/>
                  <a:t> – </a:t>
                </a:r>
                <a:r>
                  <a:rPr lang="en-US" sz="1400" dirty="0" err="1"/>
                  <a:t>Công</a:t>
                </a:r>
                <a:r>
                  <a:rPr lang="en-US" sz="1400" dirty="0"/>
                  <a:t> </a:t>
                </a:r>
                <a:r>
                  <a:rPr lang="en-US" sz="1400" dirty="0" err="1"/>
                  <a:t>bằng</a:t>
                </a:r>
                <a:endParaRPr lang="en-US" sz="1400" dirty="0"/>
              </a:p>
              <a:p>
                <a:pPr algn="ctr"/>
                <a:r>
                  <a:rPr lang="en-US" sz="1400" dirty="0" err="1"/>
                  <a:t>Impatiality</a:t>
                </a:r>
                <a:r>
                  <a:rPr lang="en-US" sz="1400" dirty="0"/>
                  <a:t> &amp; Fairness</a:t>
                </a:r>
              </a:p>
            </p:txBody>
          </p:sp>
        </p:grpSp>
        <p:sp>
          <p:nvSpPr>
            <p:cNvPr id="38" name="Arrow: Right 37">
              <a:extLst>
                <a:ext uri="{FF2B5EF4-FFF2-40B4-BE49-F238E27FC236}">
                  <a16:creationId xmlns:a16="http://schemas.microsoft.com/office/drawing/2014/main" id="{83C7286F-BF19-4A8A-B5FE-3F1B0BADF20F}"/>
                </a:ext>
              </a:extLst>
            </p:cNvPr>
            <p:cNvSpPr/>
            <p:nvPr/>
          </p:nvSpPr>
          <p:spPr>
            <a:xfrm>
              <a:off x="7415164" y="3258125"/>
              <a:ext cx="656822" cy="513229"/>
            </a:xfrm>
            <a:prstGeom prst="rightArrow">
              <a:avLst/>
            </a:prstGeom>
            <a:solidFill>
              <a:srgbClr val="FAC81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DFB8432-FD07-4F18-80E1-A4AFBAEB14DF}"/>
              </a:ext>
            </a:extLst>
          </p:cNvPr>
          <p:cNvGrpSpPr/>
          <p:nvPr/>
        </p:nvGrpSpPr>
        <p:grpSpPr>
          <a:xfrm>
            <a:off x="7105408" y="4407355"/>
            <a:ext cx="2926016" cy="1999088"/>
            <a:chOff x="7105408" y="4407355"/>
            <a:chExt cx="2926016" cy="199908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60192F3-2729-4F5E-8351-DB3715FAF908}"/>
                </a:ext>
              </a:extLst>
            </p:cNvPr>
            <p:cNvGrpSpPr/>
            <p:nvPr/>
          </p:nvGrpSpPr>
          <p:grpSpPr>
            <a:xfrm>
              <a:off x="7825930" y="4976768"/>
              <a:ext cx="2205494" cy="1429675"/>
              <a:chOff x="4791547" y="4900795"/>
              <a:chExt cx="2457371" cy="1796385"/>
            </a:xfrm>
          </p:grpSpPr>
          <p:pic>
            <p:nvPicPr>
              <p:cNvPr id="2068" name="Picture 20" descr="Káº¿t quáº£ hÃ¬nh áº£nh cho monitoring icon">
                <a:extLst>
                  <a:ext uri="{FF2B5EF4-FFF2-40B4-BE49-F238E27FC236}">
                    <a16:creationId xmlns:a16="http://schemas.microsoft.com/office/drawing/2014/main" id="{447017DF-6C08-4A00-95BA-09C899E07C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296" b="23296"/>
              <a:stretch/>
            </p:blipFill>
            <p:spPr bwMode="auto">
              <a:xfrm>
                <a:off x="4961683" y="4900795"/>
                <a:ext cx="2268633" cy="12116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C398CE9-2C3F-4B35-821E-5D9950EDE7F2}"/>
                  </a:ext>
                </a:extLst>
              </p:cNvPr>
              <p:cNvSpPr txBox="1"/>
              <p:nvPr/>
            </p:nvSpPr>
            <p:spPr>
              <a:xfrm>
                <a:off x="4791547" y="6112405"/>
                <a:ext cx="245737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err="1"/>
                  <a:t>Giám</a:t>
                </a:r>
                <a:r>
                  <a:rPr lang="en-US" sz="1600" dirty="0"/>
                  <a:t> </a:t>
                </a:r>
                <a:r>
                  <a:rPr lang="en-US" sz="1600" dirty="0" err="1"/>
                  <a:t>sát</a:t>
                </a:r>
                <a:r>
                  <a:rPr lang="en-US" sz="1600" dirty="0"/>
                  <a:t> </a:t>
                </a:r>
                <a:r>
                  <a:rPr lang="en-US" sz="1600" dirty="0" err="1"/>
                  <a:t>độc</a:t>
                </a:r>
                <a:r>
                  <a:rPr lang="en-US" sz="1600" dirty="0"/>
                  <a:t> </a:t>
                </a:r>
                <a:r>
                  <a:rPr lang="en-US" sz="1600" dirty="0" err="1"/>
                  <a:t>lập</a:t>
                </a:r>
                <a:endParaRPr lang="en-US" sz="1600" dirty="0"/>
              </a:p>
              <a:p>
                <a:pPr algn="ctr"/>
                <a:r>
                  <a:rPr lang="en-US" sz="1600" dirty="0"/>
                  <a:t>Independent monitoring</a:t>
                </a:r>
              </a:p>
            </p:txBody>
          </p:sp>
        </p:grpSp>
        <p:sp>
          <p:nvSpPr>
            <p:cNvPr id="39" name="Arrow: Right 38">
              <a:extLst>
                <a:ext uri="{FF2B5EF4-FFF2-40B4-BE49-F238E27FC236}">
                  <a16:creationId xmlns:a16="http://schemas.microsoft.com/office/drawing/2014/main" id="{A4166BEE-8552-409A-AA8F-2B29DBDDC10A}"/>
                </a:ext>
              </a:extLst>
            </p:cNvPr>
            <p:cNvSpPr/>
            <p:nvPr/>
          </p:nvSpPr>
          <p:spPr>
            <a:xfrm rot="2084809">
              <a:off x="7105408" y="4407355"/>
              <a:ext cx="656822" cy="513229"/>
            </a:xfrm>
            <a:prstGeom prst="rightArrow">
              <a:avLst/>
            </a:prstGeom>
            <a:solidFill>
              <a:srgbClr val="B5DD2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2903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start flag">
            <a:extLst>
              <a:ext uri="{FF2B5EF4-FFF2-40B4-BE49-F238E27FC236}">
                <a16:creationId xmlns:a16="http://schemas.microsoft.com/office/drawing/2014/main" id="{3513B8B4-9330-42C1-9415-6203C02E03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5" t="10141" r="16167" b="11643"/>
          <a:stretch/>
        </p:blipFill>
        <p:spPr bwMode="auto">
          <a:xfrm>
            <a:off x="566670" y="3972138"/>
            <a:ext cx="1087207" cy="190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sky background">
            <a:extLst>
              <a:ext uri="{FF2B5EF4-FFF2-40B4-BE49-F238E27FC236}">
                <a16:creationId xmlns:a16="http://schemas.microsoft.com/office/drawing/2014/main" id="{C9222E33-1602-449C-BF64-836BD07D3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Káº¿t quáº£ hÃ¬nh áº£nh cho complete icon">
            <a:extLst>
              <a:ext uri="{FF2B5EF4-FFF2-40B4-BE49-F238E27FC236}">
                <a16:creationId xmlns:a16="http://schemas.microsoft.com/office/drawing/2014/main" id="{323CEB8E-C2AD-4EE8-8886-29EBC0C72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560" y="4450261"/>
            <a:ext cx="1372099" cy="15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C91BF1-F3AC-4424-9FFA-019C4A28B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6638" y="2671954"/>
            <a:ext cx="6353040" cy="69094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TIẾN ĐỘ TRIỂN KHAI DỰ ÁN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71EC91-7FFC-4459-9BA4-E4FD652A0F70}"/>
              </a:ext>
            </a:extLst>
          </p:cNvPr>
          <p:cNvGrpSpPr/>
          <p:nvPr/>
        </p:nvGrpSpPr>
        <p:grpSpPr>
          <a:xfrm>
            <a:off x="2197" y="3870550"/>
            <a:ext cx="12504246" cy="2764941"/>
            <a:chOff x="25758" y="3864184"/>
            <a:chExt cx="12504246" cy="276494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EAB37C6-FFB1-4FBC-8A6C-80344A184D3B}"/>
                </a:ext>
              </a:extLst>
            </p:cNvPr>
            <p:cNvGrpSpPr/>
            <p:nvPr/>
          </p:nvGrpSpPr>
          <p:grpSpPr>
            <a:xfrm>
              <a:off x="25758" y="5500440"/>
              <a:ext cx="12326203" cy="1128685"/>
              <a:chOff x="49318" y="5500875"/>
              <a:chExt cx="12326203" cy="112868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A5DFE00-B2E8-4AB3-90C9-2F3BAD56A8E9}"/>
                  </a:ext>
                </a:extLst>
              </p:cNvPr>
              <p:cNvGrpSpPr/>
              <p:nvPr/>
            </p:nvGrpSpPr>
            <p:grpSpPr>
              <a:xfrm>
                <a:off x="49318" y="5700204"/>
                <a:ext cx="12326203" cy="929356"/>
                <a:chOff x="49318" y="5700204"/>
                <a:chExt cx="12326203" cy="929356"/>
              </a:xfrm>
            </p:grpSpPr>
            <p:sp>
              <p:nvSpPr>
                <p:cNvPr id="4" name="Arrow: Right 3">
                  <a:extLst>
                    <a:ext uri="{FF2B5EF4-FFF2-40B4-BE49-F238E27FC236}">
                      <a16:creationId xmlns:a16="http://schemas.microsoft.com/office/drawing/2014/main" id="{7852477F-F751-45AF-BABC-506CC5DAAA0A}"/>
                    </a:ext>
                  </a:extLst>
                </p:cNvPr>
                <p:cNvSpPr/>
                <p:nvPr/>
              </p:nvSpPr>
              <p:spPr>
                <a:xfrm>
                  <a:off x="566670" y="5700204"/>
                  <a:ext cx="11475076" cy="721066"/>
                </a:xfrm>
                <a:prstGeom prst="rightArrow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2ACACFC0-F161-41F1-A2DD-49DD5892F783}"/>
                    </a:ext>
                  </a:extLst>
                </p:cNvPr>
                <p:cNvSpPr txBox="1"/>
                <p:nvPr/>
              </p:nvSpPr>
              <p:spPr>
                <a:xfrm>
                  <a:off x="49318" y="6291006"/>
                  <a:ext cx="108720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/>
                    <a:t>02/5/2018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3A413D4B-6680-4151-8054-FC5474A5B1D2}"/>
                    </a:ext>
                  </a:extLst>
                </p:cNvPr>
                <p:cNvSpPr txBox="1"/>
                <p:nvPr/>
              </p:nvSpPr>
              <p:spPr>
                <a:xfrm>
                  <a:off x="10875138" y="6266088"/>
                  <a:ext cx="15003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/>
                    <a:t>31/12/2020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A9FD908-9D29-4E77-B57F-9D5EFA1838E3}"/>
                  </a:ext>
                </a:extLst>
              </p:cNvPr>
              <p:cNvSpPr txBox="1"/>
              <p:nvPr/>
            </p:nvSpPr>
            <p:spPr>
              <a:xfrm>
                <a:off x="608342" y="5500875"/>
                <a:ext cx="1505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GIAI ĐOẠN 2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740BEDB-CA89-4713-957D-EDD0F005528B}"/>
                </a:ext>
              </a:extLst>
            </p:cNvPr>
            <p:cNvGrpSpPr/>
            <p:nvPr/>
          </p:nvGrpSpPr>
          <p:grpSpPr>
            <a:xfrm>
              <a:off x="10891823" y="3864184"/>
              <a:ext cx="1638181" cy="1646539"/>
              <a:chOff x="-177894" y="3528210"/>
              <a:chExt cx="1793513" cy="1836319"/>
            </a:xfrm>
          </p:grpSpPr>
          <p:pic>
            <p:nvPicPr>
              <p:cNvPr id="10" name="Graphic 9">
                <a:extLst>
                  <a:ext uri="{FF2B5EF4-FFF2-40B4-BE49-F238E27FC236}">
                    <a16:creationId xmlns:a16="http://schemas.microsoft.com/office/drawing/2014/main" id="{B3B55332-6211-4DC4-8CA2-062054C37C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-177894" y="3528210"/>
                <a:ext cx="1793513" cy="1836319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58CF1CF-4D63-402B-A09D-000574F18FB0}"/>
                  </a:ext>
                </a:extLst>
              </p:cNvPr>
              <p:cNvSpPr txBox="1"/>
              <p:nvPr/>
            </p:nvSpPr>
            <p:spPr>
              <a:xfrm>
                <a:off x="401880" y="4070419"/>
                <a:ext cx="672813" cy="4462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FF0000"/>
                    </a:solidFill>
                  </a:rPr>
                  <a:t>End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p:grpSp>
      </p:grpSp>
      <p:pic>
        <p:nvPicPr>
          <p:cNvPr id="1028" name="Picture 4" descr="Káº¿t quáº£ hÃ¬nh áº£nh cho launch icon">
            <a:extLst>
              <a:ext uri="{FF2B5EF4-FFF2-40B4-BE49-F238E27FC236}">
                <a16:creationId xmlns:a16="http://schemas.microsoft.com/office/drawing/2014/main" id="{F8182FA4-CD23-4B0F-B76F-F50918DDC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33" y="1203125"/>
            <a:ext cx="1121488" cy="1509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83AC7267-99D1-4647-9C24-336A21545442}"/>
              </a:ext>
            </a:extLst>
          </p:cNvPr>
          <p:cNvGrpSpPr/>
          <p:nvPr/>
        </p:nvGrpSpPr>
        <p:grpSpPr>
          <a:xfrm>
            <a:off x="2243834" y="3046516"/>
            <a:ext cx="1316334" cy="2759814"/>
            <a:chOff x="3939590" y="3104570"/>
            <a:chExt cx="1316334" cy="2759814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ACA066C-7002-449A-8D4D-B5599CC401FC}"/>
                </a:ext>
              </a:extLst>
            </p:cNvPr>
            <p:cNvGrpSpPr/>
            <p:nvPr/>
          </p:nvGrpSpPr>
          <p:grpSpPr>
            <a:xfrm>
              <a:off x="4088528" y="3104570"/>
              <a:ext cx="1087206" cy="2366493"/>
              <a:chOff x="4804229" y="248199"/>
              <a:chExt cx="1768010" cy="4161708"/>
            </a:xfrm>
          </p:grpSpPr>
          <p:pic>
            <p:nvPicPr>
              <p:cNvPr id="21" name="Picture 20" descr="A picture containing indoor, electronics, table&#10;&#10;Description generated with high confidence">
                <a:extLst>
                  <a:ext uri="{FF2B5EF4-FFF2-40B4-BE49-F238E27FC236}">
                    <a16:creationId xmlns:a16="http://schemas.microsoft.com/office/drawing/2014/main" id="{3A09390F-2730-4B71-9395-DA98474BFB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333" r="16095" b="7080"/>
              <a:stretch/>
            </p:blipFill>
            <p:spPr>
              <a:xfrm>
                <a:off x="4804229" y="2139886"/>
                <a:ext cx="1768010" cy="2270021"/>
              </a:xfrm>
              <a:prstGeom prst="rect">
                <a:avLst/>
              </a:prstGeom>
            </p:spPr>
          </p:pic>
          <p:pic>
            <p:nvPicPr>
              <p:cNvPr id="22" name="Picture 8" descr="Kết quả hình ảnh cho TREES">
                <a:extLst>
                  <a:ext uri="{FF2B5EF4-FFF2-40B4-BE49-F238E27FC236}">
                    <a16:creationId xmlns:a16="http://schemas.microsoft.com/office/drawing/2014/main" id="{FD5A429C-E015-4FF0-9504-B4B1113C87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8633" y="248199"/>
                <a:ext cx="1459202" cy="22700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8" name="Scroll: Horizontal 17">
              <a:extLst>
                <a:ext uri="{FF2B5EF4-FFF2-40B4-BE49-F238E27FC236}">
                  <a16:creationId xmlns:a16="http://schemas.microsoft.com/office/drawing/2014/main" id="{A0EFBE5B-9EBD-4F9F-9C6D-23E71418E13F}"/>
                </a:ext>
              </a:extLst>
            </p:cNvPr>
            <p:cNvSpPr/>
            <p:nvPr/>
          </p:nvSpPr>
          <p:spPr>
            <a:xfrm>
              <a:off x="3939590" y="5062487"/>
              <a:ext cx="1316334" cy="801897"/>
            </a:xfrm>
            <a:prstGeom prst="horizontalScroll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>
                  <a:solidFill>
                    <a:srgbClr val="00B050"/>
                  </a:solidFill>
                </a:rPr>
                <a:t>BasicDocs</a:t>
              </a:r>
              <a:endParaRPr lang="en-US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D661436-D025-493E-8155-67CE9286C2F6}"/>
              </a:ext>
            </a:extLst>
          </p:cNvPr>
          <p:cNvSpPr/>
          <p:nvPr/>
        </p:nvSpPr>
        <p:spPr>
          <a:xfrm>
            <a:off x="580044" y="5920954"/>
            <a:ext cx="1248758" cy="2948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Chuẩn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bị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314CCC-9952-4F08-954D-32C398532EA1}"/>
              </a:ext>
            </a:extLst>
          </p:cNvPr>
          <p:cNvSpPr/>
          <p:nvPr/>
        </p:nvSpPr>
        <p:spPr>
          <a:xfrm>
            <a:off x="1897431" y="5920954"/>
            <a:ext cx="1971790" cy="2948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Phát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triển</a:t>
            </a:r>
            <a:r>
              <a:rPr lang="en-US" sz="1400" dirty="0">
                <a:solidFill>
                  <a:schemeClr val="tx1"/>
                </a:solidFill>
              </a:rPr>
              <a:t> 2 SP </a:t>
            </a:r>
            <a:r>
              <a:rPr lang="en-US" sz="1400" dirty="0" err="1">
                <a:solidFill>
                  <a:schemeClr val="tx1"/>
                </a:solidFill>
              </a:rPr>
              <a:t>đầu</a:t>
            </a:r>
            <a:r>
              <a:rPr lang="en-US" sz="1400" dirty="0">
                <a:solidFill>
                  <a:schemeClr val="tx1"/>
                </a:solidFill>
              </a:rPr>
              <a:t> </a:t>
            </a:r>
            <a:r>
              <a:rPr lang="en-US" sz="1400" dirty="0" err="1">
                <a:solidFill>
                  <a:schemeClr val="tx1"/>
                </a:solidFill>
              </a:rPr>
              <a:t>tiên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9FB7C6-2DE8-42D5-A599-BBD701865D08}"/>
              </a:ext>
            </a:extLst>
          </p:cNvPr>
          <p:cNvGrpSpPr/>
          <p:nvPr/>
        </p:nvGrpSpPr>
        <p:grpSpPr>
          <a:xfrm>
            <a:off x="1157430" y="5772094"/>
            <a:ext cx="8851063" cy="900547"/>
            <a:chOff x="1157430" y="5772094"/>
            <a:chExt cx="8851063" cy="90054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3EF5AAA-C136-482E-BC45-2B55F0D3DCDF}"/>
                </a:ext>
              </a:extLst>
            </p:cNvPr>
            <p:cNvGrpSpPr/>
            <p:nvPr/>
          </p:nvGrpSpPr>
          <p:grpSpPr>
            <a:xfrm>
              <a:off x="3302887" y="5834130"/>
              <a:ext cx="1087206" cy="828675"/>
              <a:chOff x="3315766" y="5834130"/>
              <a:chExt cx="1087206" cy="828675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2A167A5-8514-4E19-A25E-873DE7BB47F6}"/>
                  </a:ext>
                </a:extLst>
              </p:cNvPr>
              <p:cNvSpPr txBox="1"/>
              <p:nvPr/>
            </p:nvSpPr>
            <p:spPr>
              <a:xfrm>
                <a:off x="3315766" y="6324251"/>
                <a:ext cx="10872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0070C0"/>
                    </a:solidFill>
                  </a:rPr>
                  <a:t>18/1/2019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83C11F59-CE65-492B-96DA-C0C366867099}"/>
                  </a:ext>
                </a:extLst>
              </p:cNvPr>
              <p:cNvSpPr/>
              <p:nvPr/>
            </p:nvSpPr>
            <p:spPr>
              <a:xfrm>
                <a:off x="3888041" y="5834130"/>
                <a:ext cx="103031" cy="476518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3DBBF0F-6157-4F5D-BAB4-1C409E159C16}"/>
                </a:ext>
              </a:extLst>
            </p:cNvPr>
            <p:cNvGrpSpPr/>
            <p:nvPr/>
          </p:nvGrpSpPr>
          <p:grpSpPr>
            <a:xfrm>
              <a:off x="6072775" y="5778910"/>
              <a:ext cx="1500383" cy="837336"/>
              <a:chOff x="6072775" y="5778910"/>
              <a:chExt cx="1500383" cy="837336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41B84C6-5AAC-464F-B902-2DAB0A6D5406}"/>
                  </a:ext>
                </a:extLst>
              </p:cNvPr>
              <p:cNvSpPr txBox="1"/>
              <p:nvPr/>
            </p:nvSpPr>
            <p:spPr>
              <a:xfrm>
                <a:off x="6072775" y="6277692"/>
                <a:ext cx="1500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>
                    <a:solidFill>
                      <a:srgbClr val="C00000"/>
                    </a:solidFill>
                  </a:rPr>
                  <a:t>Tháng</a:t>
                </a:r>
                <a:r>
                  <a:rPr lang="en-US" sz="1600" b="1" dirty="0">
                    <a:solidFill>
                      <a:srgbClr val="C00000"/>
                    </a:solidFill>
                  </a:rPr>
                  <a:t> 8/2019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1BA4F8B-89DF-41A3-B0A6-EA3E4B11FD46}"/>
                  </a:ext>
                </a:extLst>
              </p:cNvPr>
              <p:cNvSpPr/>
              <p:nvPr/>
            </p:nvSpPr>
            <p:spPr>
              <a:xfrm>
                <a:off x="6754955" y="5778910"/>
                <a:ext cx="90665" cy="563566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37ACC4C-C11F-4304-9401-95080242DD37}"/>
                </a:ext>
              </a:extLst>
            </p:cNvPr>
            <p:cNvGrpSpPr/>
            <p:nvPr/>
          </p:nvGrpSpPr>
          <p:grpSpPr>
            <a:xfrm>
              <a:off x="8508110" y="5772094"/>
              <a:ext cx="1500383" cy="866098"/>
              <a:chOff x="8520989" y="5772094"/>
              <a:chExt cx="1500383" cy="866098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06C82E5-FBA2-4807-9AA5-DC779B71EB71}"/>
                  </a:ext>
                </a:extLst>
              </p:cNvPr>
              <p:cNvSpPr txBox="1"/>
              <p:nvPr/>
            </p:nvSpPr>
            <p:spPr>
              <a:xfrm>
                <a:off x="8520989" y="6299638"/>
                <a:ext cx="1500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>
                    <a:solidFill>
                      <a:srgbClr val="FF0000"/>
                    </a:solidFill>
                  </a:rPr>
                  <a:t>Tháng</a:t>
                </a:r>
                <a:r>
                  <a:rPr lang="en-US" sz="1600" b="1" dirty="0">
                    <a:solidFill>
                      <a:srgbClr val="FF0000"/>
                    </a:solidFill>
                  </a:rPr>
                  <a:t> 2/2020</a:t>
                </a: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A41670E-E4EA-44E2-824B-DCB8B2DE3398}"/>
                  </a:ext>
                </a:extLst>
              </p:cNvPr>
              <p:cNvSpPr/>
              <p:nvPr/>
            </p:nvSpPr>
            <p:spPr>
              <a:xfrm>
                <a:off x="9181027" y="5772094"/>
                <a:ext cx="121851" cy="59089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6D1E890-B7A2-4452-80E1-A2FF5E48729A}"/>
                </a:ext>
              </a:extLst>
            </p:cNvPr>
            <p:cNvGrpSpPr/>
            <p:nvPr/>
          </p:nvGrpSpPr>
          <p:grpSpPr>
            <a:xfrm>
              <a:off x="1157430" y="5869772"/>
              <a:ext cx="1438233" cy="802869"/>
              <a:chOff x="1157430" y="5869772"/>
              <a:chExt cx="1438233" cy="80286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0BF3CBE-B157-4C03-922F-444D4C07DCCD}"/>
                  </a:ext>
                </a:extLst>
              </p:cNvPr>
              <p:cNvSpPr txBox="1"/>
              <p:nvPr/>
            </p:nvSpPr>
            <p:spPr>
              <a:xfrm>
                <a:off x="1157430" y="6334087"/>
                <a:ext cx="143823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>
                    <a:solidFill>
                      <a:srgbClr val="ED7D31"/>
                    </a:solidFill>
                  </a:rPr>
                  <a:t>Tháng</a:t>
                </a:r>
                <a:r>
                  <a:rPr lang="en-US" sz="1600" b="1" dirty="0">
                    <a:solidFill>
                      <a:srgbClr val="ED7D31"/>
                    </a:solidFill>
                  </a:rPr>
                  <a:t> 8/2018</a:t>
                </a:r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A5F87388-DC02-4BEF-9345-C9B5C313123C}"/>
                  </a:ext>
                </a:extLst>
              </p:cNvPr>
              <p:cNvSpPr/>
              <p:nvPr/>
            </p:nvSpPr>
            <p:spPr>
              <a:xfrm>
                <a:off x="1825032" y="5869772"/>
                <a:ext cx="103031" cy="476518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7166B0-2270-4788-BB22-5EF50155820D}"/>
              </a:ext>
            </a:extLst>
          </p:cNvPr>
          <p:cNvGrpSpPr/>
          <p:nvPr/>
        </p:nvGrpSpPr>
        <p:grpSpPr>
          <a:xfrm>
            <a:off x="4009892" y="4313119"/>
            <a:ext cx="2713877" cy="1894979"/>
            <a:chOff x="4009892" y="4313119"/>
            <a:chExt cx="2713877" cy="1894979"/>
          </a:xfrm>
        </p:grpSpPr>
        <p:pic>
          <p:nvPicPr>
            <p:cNvPr id="39" name="Picture 6" descr="Káº¿t quáº£ hÃ¬nh áº£nh cho erp">
              <a:extLst>
                <a:ext uri="{FF2B5EF4-FFF2-40B4-BE49-F238E27FC236}">
                  <a16:creationId xmlns:a16="http://schemas.microsoft.com/office/drawing/2014/main" id="{C6C5FDC2-19D0-48A0-BD30-16A4444E50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8642" y="4313119"/>
              <a:ext cx="1504133" cy="1504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FE92B36-3A1D-4AFA-9064-B1727F22C6DF}"/>
                </a:ext>
              </a:extLst>
            </p:cNvPr>
            <p:cNvSpPr/>
            <p:nvPr/>
          </p:nvSpPr>
          <p:spPr>
            <a:xfrm>
              <a:off x="4009892" y="5946614"/>
              <a:ext cx="2713877" cy="261484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Hoàn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thiện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nền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tảng</a:t>
              </a:r>
              <a:r>
                <a:rPr lang="en-US" dirty="0">
                  <a:solidFill>
                    <a:schemeClr val="tx1"/>
                  </a:solidFill>
                </a:rPr>
                <a:t> ERP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0951CE1-0C04-4718-8F28-5F4BAD479F22}"/>
              </a:ext>
            </a:extLst>
          </p:cNvPr>
          <p:cNvGrpSpPr/>
          <p:nvPr/>
        </p:nvGrpSpPr>
        <p:grpSpPr>
          <a:xfrm>
            <a:off x="6864013" y="4981803"/>
            <a:ext cx="2285315" cy="1246927"/>
            <a:chOff x="6864013" y="4981803"/>
            <a:chExt cx="2285315" cy="124692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75830AA-5B27-499A-85F9-89AF0F44BF70}"/>
                </a:ext>
              </a:extLst>
            </p:cNvPr>
            <p:cNvSpPr txBox="1"/>
            <p:nvPr/>
          </p:nvSpPr>
          <p:spPr>
            <a:xfrm>
              <a:off x="6922380" y="5920953"/>
              <a:ext cx="2226948" cy="3077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Thử</a:t>
              </a:r>
              <a:r>
                <a:rPr lang="en-US" sz="1400" dirty="0"/>
                <a:t> </a:t>
              </a:r>
              <a:r>
                <a:rPr lang="en-US" sz="1400" dirty="0" err="1"/>
                <a:t>nghiệm</a:t>
              </a:r>
              <a:r>
                <a:rPr lang="en-US" sz="1400" dirty="0"/>
                <a:t> </a:t>
              </a:r>
              <a:r>
                <a:rPr lang="en-US" sz="1400" dirty="0" err="1"/>
                <a:t>hệ</a:t>
              </a:r>
              <a:r>
                <a:rPr lang="en-US" sz="1400" dirty="0"/>
                <a:t> </a:t>
              </a:r>
              <a:r>
                <a:rPr lang="en-US" sz="1400" dirty="0" err="1"/>
                <a:t>thống</a:t>
              </a:r>
              <a:endParaRPr lang="en-US" sz="1400" dirty="0"/>
            </a:p>
          </p:txBody>
        </p:sp>
        <p:pic>
          <p:nvPicPr>
            <p:cNvPr id="43" name="Picture 2" descr="Hình ảnh có liên quan">
              <a:extLst>
                <a:ext uri="{FF2B5EF4-FFF2-40B4-BE49-F238E27FC236}">
                  <a16:creationId xmlns:a16="http://schemas.microsoft.com/office/drawing/2014/main" id="{4FDE85D9-99DD-4D86-B2D8-52F0C13714B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37" b="22417"/>
            <a:stretch/>
          </p:blipFill>
          <p:spPr bwMode="auto">
            <a:xfrm>
              <a:off x="6864013" y="4981803"/>
              <a:ext cx="1962132" cy="8394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23A4B4F-BF0A-4070-BA10-0251E1050E5E}"/>
              </a:ext>
            </a:extLst>
          </p:cNvPr>
          <p:cNvGrpSpPr/>
          <p:nvPr/>
        </p:nvGrpSpPr>
        <p:grpSpPr>
          <a:xfrm>
            <a:off x="9371075" y="4814587"/>
            <a:ext cx="2334019" cy="1397103"/>
            <a:chOff x="9315757" y="4704677"/>
            <a:chExt cx="2468412" cy="1533663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08DD8038-FCF8-47F0-BF32-07117F83E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2598" t="-1284" r="5491" b="7932"/>
            <a:stretch/>
          </p:blipFill>
          <p:spPr>
            <a:xfrm>
              <a:off x="9807271" y="4704677"/>
              <a:ext cx="1705842" cy="114513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AEF983B-6DB7-4714-83B1-FC75D09E65DA}"/>
                </a:ext>
              </a:extLst>
            </p:cNvPr>
            <p:cNvSpPr txBox="1"/>
            <p:nvPr/>
          </p:nvSpPr>
          <p:spPr>
            <a:xfrm>
              <a:off x="9315757" y="5920953"/>
              <a:ext cx="2468412" cy="317387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>
                  <a:solidFill>
                    <a:schemeClr val="bg1"/>
                  </a:solidFill>
                </a:rPr>
                <a:t>Vận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hành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chính</a:t>
              </a:r>
              <a:r>
                <a:rPr lang="en-US" sz="1400" dirty="0">
                  <a:solidFill>
                    <a:schemeClr val="bg1"/>
                  </a:solidFill>
                </a:rPr>
                <a:t> </a:t>
              </a:r>
              <a:r>
                <a:rPr lang="en-US" sz="1400" dirty="0" err="1">
                  <a:solidFill>
                    <a:schemeClr val="bg1"/>
                  </a:solidFill>
                </a:rPr>
                <a:t>thức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62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119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GIỚI THIỆU TỔNG QUAN DỰ ÁN:  “XÂY DỰNG HỆ THỐNG GIẢI TRÌNH GỖ HỢP PHÁP - HAWA DDS”</vt:lpstr>
      <vt:lpstr>XÂY DỰNG ĐỘ TIN CẬY QUỐC TẾ CHO HỆ THỐNG</vt:lpstr>
      <vt:lpstr>7 NGUYÊN TẮC CỐT LÕI CỦA HỆ THỐNG</vt:lpstr>
      <vt:lpstr>TIẾN ĐỘ TRIỂN KHAI DỰ ÁN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GIỚI THIỆU TỔNG QUAN DỰ ÁN:  “XÂY DỰNG HỆ THỐNG GIẢI TRÌNH GỖ HỢP PHÁP - HAWA DDS”</dc:title>
  <dc:creator>Zung Dao</dc:creator>
  <cp:lastModifiedBy>Zung Dao</cp:lastModifiedBy>
  <cp:revision>11</cp:revision>
  <dcterms:created xsi:type="dcterms:W3CDTF">2019-01-17T05:00:47Z</dcterms:created>
  <dcterms:modified xsi:type="dcterms:W3CDTF">2019-01-17T09:49:54Z</dcterms:modified>
</cp:coreProperties>
</file>